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320" r:id="rId6"/>
    <p:sldId id="627" r:id="rId7"/>
    <p:sldId id="1847" r:id="rId8"/>
    <p:sldId id="653" r:id="rId9"/>
    <p:sldId id="276" r:id="rId10"/>
    <p:sldId id="637" r:id="rId11"/>
    <p:sldId id="628" r:id="rId12"/>
    <p:sldId id="662" r:id="rId13"/>
    <p:sldId id="1848" r:id="rId14"/>
    <p:sldId id="1851" r:id="rId15"/>
    <p:sldId id="611" r:id="rId16"/>
    <p:sldId id="636" r:id="rId17"/>
    <p:sldId id="634" r:id="rId18"/>
    <p:sldId id="1850" r:id="rId19"/>
    <p:sldId id="632" r:id="rId20"/>
    <p:sldId id="633" r:id="rId21"/>
    <p:sldId id="624" r:id="rId22"/>
    <p:sldId id="323" r:id="rId23"/>
    <p:sldId id="639" r:id="rId24"/>
    <p:sldId id="655" r:id="rId25"/>
    <p:sldId id="656" r:id="rId26"/>
    <p:sldId id="645" r:id="rId27"/>
    <p:sldId id="657" r:id="rId28"/>
    <p:sldId id="658" r:id="rId29"/>
    <p:sldId id="659" r:id="rId30"/>
    <p:sldId id="661" r:id="rId31"/>
    <p:sldId id="660" r:id="rId32"/>
    <p:sldId id="641"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59" autoAdjust="0"/>
    <p:restoredTop sz="86441" autoAdjust="0"/>
  </p:normalViewPr>
  <p:slideViewPr>
    <p:cSldViewPr snapToGrid="0" showGuides="1">
      <p:cViewPr varScale="1">
        <p:scale>
          <a:sx n="104" d="100"/>
          <a:sy n="104" d="100"/>
        </p:scale>
        <p:origin x="379" y="91"/>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5/19/2022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5/19/2022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5957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999427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ssw-tutorial/hello-numerical-world/tdd-exampl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Greg Watson</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Better </a:t>
            </a:r>
            <a:r>
              <a:rPr lang="en-US" sz="2000"/>
              <a:t>Scientific Software tutorial </a:t>
            </a:r>
            <a:r>
              <a:rPr lang="en-US" sz="2000" dirty="0"/>
              <a:t>@ ISC 2022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Designing tests</a:t>
            </a:r>
          </a:p>
          <a:p>
            <a:pPr lvl="1"/>
            <a:r>
              <a:rPr lang="en-US" dirty="0"/>
              <a:t>Complex software tends to have an extensive network of interdependencies</a:t>
            </a:r>
          </a:p>
          <a:p>
            <a:pPr lvl="1"/>
            <a:r>
              <a:rPr lang="en-US" dirty="0"/>
              <a:t>For complex scientific software it may be hard to construct a priori tests for some cases</a:t>
            </a:r>
          </a:p>
          <a:p>
            <a:pPr lvl="1"/>
            <a:r>
              <a:rPr lang="en-US" dirty="0"/>
              <a:t>Exploratory software implies the outcome is not known or when the model is valid</a:t>
            </a:r>
          </a:p>
          <a:p>
            <a:pPr lvl="1"/>
            <a:r>
              <a:rPr lang="en-US" dirty="0"/>
              <a:t>Validation from domain experts feeds back into the design</a:t>
            </a:r>
          </a:p>
          <a:p>
            <a:r>
              <a:rPr lang="en-US" dirty="0"/>
              <a:t>Implementing tests</a:t>
            </a:r>
          </a:p>
          <a:p>
            <a:pPr lvl="1"/>
            <a:r>
              <a:rPr lang="en-US" dirty="0"/>
              <a:t>Introducing testing into legacy code (legacy == untested)</a:t>
            </a:r>
          </a:p>
          <a:p>
            <a:pPr lvl="1"/>
            <a:r>
              <a:rPr lang="en-US" dirty="0"/>
              <a:t>Original verification has been lost in the mists of time.</a:t>
            </a:r>
          </a:p>
          <a:p>
            <a:pPr lvl="1"/>
            <a:r>
              <a:rPr lang="en-US" dirty="0"/>
              <a:t>Assumptions, conditions, interactions unknown: “Bad code or necessary evil?”</a:t>
            </a:r>
          </a:p>
          <a:p>
            <a:pPr lvl="1"/>
            <a:r>
              <a:rPr lang="en-US" dirty="0"/>
              <a:t>Understanding and progressively improving code coverage</a:t>
            </a:r>
          </a:p>
          <a:p>
            <a:pPr lvl="1"/>
            <a:endParaRPr lang="en-US" dirty="0"/>
          </a:p>
        </p:txBody>
      </p:sp>
    </p:spTree>
    <p:extLst>
      <p:ext uri="{BB962C8B-B14F-4D97-AF65-F5344CB8AC3E}">
        <p14:creationId xmlns:p14="http://schemas.microsoft.com/office/powerpoint/2010/main" val="862241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More 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Automating tests</a:t>
            </a:r>
          </a:p>
          <a:p>
            <a:pPr lvl="1"/>
            <a:r>
              <a:rPr lang="en-US" dirty="0"/>
              <a:t>Just get started – easy to get lost in all the options</a:t>
            </a:r>
          </a:p>
          <a:p>
            <a:pPr lvl="1"/>
            <a:r>
              <a:rPr lang="en-US" dirty="0"/>
              <a:t>You must have tests to be able to automate them!</a:t>
            </a:r>
          </a:p>
          <a:p>
            <a:pPr lvl="1"/>
            <a:r>
              <a:rPr lang="en-US" dirty="0"/>
              <a:t>Automation does not just mean running every test you have</a:t>
            </a:r>
          </a:p>
          <a:p>
            <a:r>
              <a:rPr lang="en-US" dirty="0"/>
              <a:t>What to run where, and when?</a:t>
            </a:r>
          </a:p>
          <a:p>
            <a:pPr lvl="1"/>
            <a:r>
              <a:rPr lang="en-US" dirty="0"/>
              <a:t>Consider what resources are required, and what the tests are used for</a:t>
            </a:r>
          </a:p>
        </p:txBody>
      </p:sp>
    </p:spTree>
    <p:extLst>
      <p:ext uri="{BB962C8B-B14F-4D97-AF65-F5344CB8AC3E}">
        <p14:creationId xmlns:p14="http://schemas.microsoft.com/office/powerpoint/2010/main" val="407100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Hands On Activities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Simple Python and C++ examples</a:t>
            </a:r>
          </a:p>
          <a:p>
            <a:r>
              <a:rPr lang="en-US" sz="2800" dirty="0"/>
              <a:t>Checking code coverage example</a:t>
            </a:r>
          </a:p>
          <a:p>
            <a:r>
              <a:rPr lang="en-US" sz="2800" dirty="0"/>
              <a:t>Test driven development example</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591693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1" dirty="0" err="1"/>
              <a:t>Anshu</a:t>
            </a:r>
            <a:r>
              <a:rPr lang="en-US" sz="1600" b="1" dirty="0"/>
              <a:t> Dubey and Gregory R. Watson, Better Scientific Software Tutorial, in ISC High Performance, 2022, Hamburg Germany. DOI: 10.6084/m9.figshare.19781752</a:t>
            </a:r>
          </a:p>
          <a:p>
            <a:pPr>
              <a:spcBef>
                <a:spcPts val="400"/>
              </a:spcBef>
            </a:pPr>
            <a:r>
              <a:rPr lang="en-US" sz="1600" dirty="0"/>
              <a:t>Individual modules may be cited as </a:t>
            </a:r>
            <a:r>
              <a:rPr lang="en-US" sz="1600" i="1" dirty="0"/>
              <a:t>Speaker, Module Title</a:t>
            </a:r>
            <a:r>
              <a:rPr lang="en-US" sz="1600" dirty="0"/>
              <a:t>, in Better Scientific Software tutorial, ISC, 2022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539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Test Driven Development Example</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1369809" cy="400110"/>
          </a:xfrm>
          <a:prstGeom prst="rect">
            <a:avLst/>
          </a:prstGeom>
        </p:spPr>
        <p:txBody>
          <a:bodyPr wrap="square">
            <a:spAutoFit/>
          </a:bodyPr>
          <a:lstStyle/>
          <a:p>
            <a:r>
              <a:rPr lang="en-US" sz="2000" dirty="0">
                <a:solidFill>
                  <a:schemeClr val="tx2"/>
                </a:solidFill>
                <a:latin typeface="Menlo" panose="020B0609030804020204" pitchFamily="49" charset="0"/>
                <a:hlinkClick r:id="rId3"/>
              </a:rPr>
              <a:t>https://github.com/bssw-tutorial/hello-numerical-world/tdd-example</a:t>
            </a:r>
            <a:endParaRPr lang="en-US" sz="20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What is testing?</a:t>
            </a:r>
          </a:p>
          <a:p>
            <a:r>
              <a:rPr lang="en-US" dirty="0"/>
              <a:t>Challenges of testing</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Examples</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4C33BE-BAA5-472B-B745-4FECD70E6807}"/>
              </a:ext>
            </a:extLst>
          </p:cNvPr>
          <p:cNvSpPr>
            <a:spLocks noGrp="1"/>
          </p:cNvSpPr>
          <p:nvPr>
            <p:ph type="title"/>
          </p:nvPr>
        </p:nvSpPr>
        <p:spPr/>
        <p:txBody>
          <a:bodyPr/>
          <a:lstStyle/>
          <a:p>
            <a:r>
              <a:rPr lang="en-US" dirty="0"/>
              <a:t>General Categories of Testing</a:t>
            </a:r>
          </a:p>
        </p:txBody>
      </p:sp>
      <p:sp>
        <p:nvSpPr>
          <p:cNvPr id="8" name="Content Placeholder 7">
            <a:extLst>
              <a:ext uri="{FF2B5EF4-FFF2-40B4-BE49-F238E27FC236}">
                <a16:creationId xmlns:a16="http://schemas.microsoft.com/office/drawing/2014/main" id="{0C9AC005-FC04-4E65-A7E0-959BACEA39EA}"/>
              </a:ext>
            </a:extLst>
          </p:cNvPr>
          <p:cNvSpPr>
            <a:spLocks noGrp="1"/>
          </p:cNvSpPr>
          <p:nvPr>
            <p:ph sz="half" idx="2"/>
          </p:nvPr>
        </p:nvSpPr>
        <p:spPr>
          <a:xfrm>
            <a:off x="457200" y="1246860"/>
            <a:ext cx="5588582" cy="3373229"/>
          </a:xfrm>
          <a:ln>
            <a:noFill/>
          </a:ln>
        </p:spPr>
        <p:txBody>
          <a:bodyPr/>
          <a:lstStyle/>
          <a:p>
            <a:r>
              <a:rPr lang="en-US" dirty="0"/>
              <a:t>Development tests</a:t>
            </a:r>
          </a:p>
          <a:p>
            <a:pPr lvl="1">
              <a:spcBef>
                <a:spcPts val="200"/>
              </a:spcBef>
            </a:pPr>
            <a:r>
              <a:rPr lang="en-US" dirty="0"/>
              <a:t>Tests run to protect stability while making changes to the code</a:t>
            </a:r>
          </a:p>
          <a:p>
            <a:pPr lvl="1">
              <a:spcBef>
                <a:spcPts val="200"/>
              </a:spcBef>
            </a:pPr>
            <a:r>
              <a:rPr lang="en-US" dirty="0"/>
              <a:t>Can include: unit, functional, integration, system, regression, verification, performance, etc.</a:t>
            </a:r>
          </a:p>
          <a:p>
            <a:r>
              <a:rPr lang="en-US" dirty="0"/>
              <a:t>Post-installation “smoke” tests</a:t>
            </a:r>
          </a:p>
          <a:p>
            <a:pPr lvl="1">
              <a:spcBef>
                <a:spcPts val="200"/>
              </a:spcBef>
            </a:pPr>
            <a:r>
              <a:rPr lang="en-US" dirty="0"/>
              <a:t>Simple tests to ensure the build/install process has succeeded</a:t>
            </a:r>
          </a:p>
          <a:p>
            <a:pPr lvl="1">
              <a:spcBef>
                <a:spcPts val="200"/>
              </a:spcBef>
            </a:pPr>
            <a:r>
              <a:rPr lang="en-US" dirty="0"/>
              <a:t>Typically take only a few minutes</a:t>
            </a:r>
          </a:p>
          <a:p>
            <a:pPr lvl="1">
              <a:spcBef>
                <a:spcPts val="200"/>
              </a:spcBef>
            </a:pPr>
            <a:r>
              <a:rPr lang="en-US" dirty="0"/>
              <a:t>Could be a </a:t>
            </a:r>
            <a:r>
              <a:rPr lang="en-US" i="1" dirty="0"/>
              <a:t>subset</a:t>
            </a:r>
            <a:r>
              <a:rPr lang="en-US" dirty="0"/>
              <a:t> of development tests</a:t>
            </a:r>
          </a:p>
          <a:p>
            <a:r>
              <a:rPr lang="en-US" dirty="0"/>
              <a:t>Continuous integration tests</a:t>
            </a:r>
          </a:p>
          <a:p>
            <a:pPr lvl="1">
              <a:spcBef>
                <a:spcPts val="200"/>
              </a:spcBef>
            </a:pPr>
            <a:r>
              <a:rPr lang="en-US" dirty="0"/>
              <a:t>Rapid feedback aimed at preventing changes from breaking key branches of the code</a:t>
            </a:r>
          </a:p>
          <a:p>
            <a:pPr lvl="1">
              <a:spcBef>
                <a:spcPts val="200"/>
              </a:spcBef>
            </a:pPr>
            <a:r>
              <a:rPr lang="en-US" dirty="0"/>
              <a:t>Run quickly, fail fast, catch problems that would impact other developers</a:t>
            </a:r>
          </a:p>
          <a:p>
            <a:pPr lvl="1">
              <a:spcBef>
                <a:spcPts val="200"/>
              </a:spcBef>
            </a:pPr>
            <a:r>
              <a:rPr lang="en-US" dirty="0"/>
              <a:t>Usually associated with automation</a:t>
            </a:r>
          </a:p>
        </p:txBody>
      </p:sp>
      <p:pic>
        <p:nvPicPr>
          <p:cNvPr id="15" name="Graphic 14">
            <a:extLst>
              <a:ext uri="{FF2B5EF4-FFF2-40B4-BE49-F238E27FC236}">
                <a16:creationId xmlns:a16="http://schemas.microsoft.com/office/drawing/2014/main" id="{48348B29-B8EC-4619-B2C3-CBDC1073488D}"/>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16" name="TextBox 15">
            <a:extLst>
              <a:ext uri="{FF2B5EF4-FFF2-40B4-BE49-F238E27FC236}">
                <a16:creationId xmlns:a16="http://schemas.microsoft.com/office/drawing/2014/main" id="{C7187C4F-04AB-4BF8-9C35-98A97B90560C}"/>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17" name="TextBox 16">
            <a:extLst>
              <a:ext uri="{FF2B5EF4-FFF2-40B4-BE49-F238E27FC236}">
                <a16:creationId xmlns:a16="http://schemas.microsoft.com/office/drawing/2014/main" id="{6C06513B-9718-4CBB-B8E3-E8BAA7305699}"/>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18" name="TextBox 17">
            <a:extLst>
              <a:ext uri="{FF2B5EF4-FFF2-40B4-BE49-F238E27FC236}">
                <a16:creationId xmlns:a16="http://schemas.microsoft.com/office/drawing/2014/main" id="{E37A2CAF-1B62-4C20-A746-E0A9C9C17C89}"/>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19" name="TextBox 18">
            <a:extLst>
              <a:ext uri="{FF2B5EF4-FFF2-40B4-BE49-F238E27FC236}">
                <a16:creationId xmlns:a16="http://schemas.microsoft.com/office/drawing/2014/main" id="{04E5F7F6-CD18-46B4-B6E8-BCBFEB27DFA2}"/>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20" name="Freeform: Shape 19">
            <a:extLst>
              <a:ext uri="{FF2B5EF4-FFF2-40B4-BE49-F238E27FC236}">
                <a16:creationId xmlns:a16="http://schemas.microsoft.com/office/drawing/2014/main" id="{DA8D221B-83B4-498F-B8FA-E1A045B24999}"/>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160DEFA-61D9-45B9-BE49-F2FE76A9069D}"/>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22" name="Straight Arrow Connector 21">
            <a:extLst>
              <a:ext uri="{FF2B5EF4-FFF2-40B4-BE49-F238E27FC236}">
                <a16:creationId xmlns:a16="http://schemas.microsoft.com/office/drawing/2014/main" id="{B8DB5BE4-F43C-4C4D-8D42-DC580DBA6991}"/>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23" name="TextBox 22">
            <a:extLst>
              <a:ext uri="{FF2B5EF4-FFF2-40B4-BE49-F238E27FC236}">
                <a16:creationId xmlns:a16="http://schemas.microsoft.com/office/drawing/2014/main" id="{E8362409-8195-4CF7-94A2-DFE67C2FC26E}"/>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spTree>
    <p:extLst>
      <p:ext uri="{BB962C8B-B14F-4D97-AF65-F5344CB8AC3E}">
        <p14:creationId xmlns:p14="http://schemas.microsoft.com/office/powerpoint/2010/main" val="288935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723896557"/>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solidFill>
                      <a:schemeClr val="accent2">
                        <a:lumMod val="75000"/>
                      </a:schemeClr>
                    </a:solidFill>
                  </a:tcPr>
                </a:tc>
                <a:tc>
                  <a:txBody>
                    <a:bodyPr/>
                    <a:lstStyle/>
                    <a:p>
                      <a:pPr algn="ctr"/>
                      <a:r>
                        <a:rPr lang="en-US" dirty="0"/>
                        <a:t>Software engineering</a:t>
                      </a:r>
                    </a:p>
                  </a:txBody>
                  <a:tcPr>
                    <a:solidFill>
                      <a:schemeClr val="accent4">
                        <a:lumMod val="75000"/>
                      </a:schemeClr>
                    </a:solidFill>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solidFill>
                      <a:schemeClr val="accent2">
                        <a:lumMod val="60000"/>
                        <a:lumOff val="40000"/>
                      </a:schemeClr>
                    </a:solidFill>
                  </a:tcPr>
                </a:tc>
                <a:tc>
                  <a:txBody>
                    <a:bodyPr/>
                    <a:lstStyle/>
                    <a:p>
                      <a:r>
                        <a:rPr lang="en-US" dirty="0"/>
                        <a:t>Confirms that the software conforms to its specifications (i.e. requirements.)</a:t>
                      </a:r>
                    </a:p>
                  </a:txBody>
                  <a:tcPr>
                    <a:solidFill>
                      <a:schemeClr val="accent4">
                        <a:lumMod val="40000"/>
                        <a:lumOff val="60000"/>
                      </a:schemeClr>
                    </a:solidFill>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solidFill>
                      <a:schemeClr val="accent2">
                        <a:lumMod val="40000"/>
                        <a:lumOff val="60000"/>
                      </a:schemeClr>
                    </a:solidFill>
                  </a:tcPr>
                </a:tc>
                <a:tc>
                  <a:txBody>
                    <a:bodyPr/>
                    <a:lstStyle/>
                    <a:p>
                      <a:r>
                        <a:rPr lang="en-US" dirty="0"/>
                        <a:t>Confirms that the software actually meets the customer’s needs.</a:t>
                      </a:r>
                    </a:p>
                  </a:txBody>
                  <a:tcPr>
                    <a:solidFill>
                      <a:schemeClr val="accent4">
                        <a:lumMod val="20000"/>
                        <a:lumOff val="80000"/>
                      </a:schemeClr>
                    </a:solidFill>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p:txBody>
      </p:sp>
    </p:spTree>
    <p:extLst>
      <p:ext uri="{BB962C8B-B14F-4D97-AF65-F5344CB8AC3E}">
        <p14:creationId xmlns:p14="http://schemas.microsoft.com/office/powerpoint/2010/main" val="316209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20492</TotalTime>
  <Words>4562</Words>
  <Application>Microsoft Office PowerPoint</Application>
  <PresentationFormat>Custom</PresentationFormat>
  <Paragraphs>426</Paragraphs>
  <Slides>30</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Black</vt:lpstr>
      <vt:lpstr>Calibri</vt:lpstr>
      <vt:lpstr>Century Gothic</vt:lpstr>
      <vt:lpstr>Liberation Sans</vt:lpstr>
      <vt:lpstr>Menlo</vt:lpstr>
      <vt:lpstr>Monaco</vt:lpstr>
      <vt:lpstr>Presentations (Wide Screen)</vt:lpstr>
      <vt:lpstr>Software Testing: Introduction</vt:lpstr>
      <vt:lpstr>License, Citation and Acknowledgements</vt:lpstr>
      <vt:lpstr>Software Testing - Outline</vt:lpstr>
      <vt:lpstr>General Categories of Testing</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 of Testing Complex Software Systems</vt:lpstr>
      <vt:lpstr>More Challenges of Testing Complex Software Systems</vt:lpstr>
      <vt:lpstr>How do we determine what tests are needed?</vt:lpstr>
      <vt:lpstr>Summary</vt:lpstr>
      <vt:lpstr>Going Further</vt:lpstr>
      <vt:lpstr>Hands On Activities</vt:lpstr>
      <vt:lpstr>Python Example</vt:lpstr>
      <vt:lpstr>CMake Example</vt:lpstr>
      <vt:lpstr>Checking Code Coverage Example https://github.com/bssw-tutorial/hello-numerical-world </vt:lpstr>
      <vt:lpstr>Graphical View of Gcov Output and Tutorials for Code Coverage </vt:lpstr>
      <vt:lpstr>Test Driven Development Example</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332</cp:revision>
  <cp:lastPrinted>2017-11-02T18:35:01Z</cp:lastPrinted>
  <dcterms:created xsi:type="dcterms:W3CDTF">2018-11-06T17:28:56Z</dcterms:created>
  <dcterms:modified xsi:type="dcterms:W3CDTF">2022-05-19T22:29:08Z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